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8" r:id="rId2"/>
    <p:sldId id="271" r:id="rId3"/>
    <p:sldId id="257" r:id="rId4"/>
    <p:sldId id="259" r:id="rId5"/>
    <p:sldId id="288" r:id="rId6"/>
    <p:sldId id="289" r:id="rId7"/>
    <p:sldId id="290" r:id="rId8"/>
    <p:sldId id="29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1200" y="-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A5AA84-6FC6-4843-8A9D-E99341710982}" type="datetimeFigureOut">
              <a:rPr lang="en-US" smtClean="0"/>
              <a:pPr/>
              <a:t>10/21/2013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6E6391-B7F0-412F-9594-BD066B6B49C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443D3D-B0E5-4231-B2D6-C190D8AC8C6B}" type="datetimeFigureOut">
              <a:rPr lang="en-US" smtClean="0"/>
              <a:pPr/>
              <a:t>10/21/2013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AB5767-163A-4653-B2DA-0F6EE181700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6D1FE72-A307-4580-8B8C-5D9367A66C3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714225D4-FCCC-4FBA-84B7-6B2394A00063}" type="slidenum">
              <a:rPr lang="en-US" sz="1200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en-US" sz="1200" dirty="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975399C-89B9-4838-B721-F7D18F42061A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975399C-89B9-4838-B721-F7D18F42061A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975399C-89B9-4838-B721-F7D18F42061A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975399C-89B9-4838-B721-F7D18F42061A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975399C-89B9-4838-B721-F7D18F42061A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0339B-CFE5-4149-82EC-1AFD0E09C9AE}" type="datetime1">
              <a:rPr lang="en-US" smtClean="0"/>
              <a:pPr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BE209-BFBE-4986-91DA-FE74F3FD032E}" type="datetime1">
              <a:rPr lang="en-US" smtClean="0"/>
              <a:pPr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EEEA6-2A78-4256-BE35-FA6EAE8BF74A}" type="datetime1">
              <a:rPr lang="en-US" smtClean="0"/>
              <a:pPr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ABFE7-1DB5-44B7-A972-C6161A518D3E}" type="datetime1">
              <a:rPr lang="en-US" smtClean="0"/>
              <a:pPr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A338-EA29-44B1-9BA1-CC9EDF481E97}" type="datetime1">
              <a:rPr lang="en-US" smtClean="0"/>
              <a:pPr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DC42C-AC00-4852-9526-BBF4AB151699}" type="datetime1">
              <a:rPr lang="en-US" smtClean="0"/>
              <a:pPr/>
              <a:t>10/21/2013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A0551-F24B-4CEF-8E2B-7A52758461DE}" type="datetime1">
              <a:rPr lang="en-US" smtClean="0"/>
              <a:pPr/>
              <a:t>10/21/2013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58ED8-BA50-480F-A361-CDC5A6ADC84D}" type="datetime1">
              <a:rPr lang="en-US" smtClean="0"/>
              <a:pPr/>
              <a:t>10/21/2013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5E812-29DC-4475-8809-95C512CA1794}" type="datetime1">
              <a:rPr lang="en-US" smtClean="0"/>
              <a:pPr/>
              <a:t>10/21/2013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D7835-2F18-4343-8E53-A6DA144A3D8D}" type="datetime1">
              <a:rPr lang="en-US" smtClean="0"/>
              <a:pPr/>
              <a:t>10/21/2013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4E79E-8AFF-4BC3-B738-BFC920864A17}" type="datetime1">
              <a:rPr lang="en-US" smtClean="0"/>
              <a:pPr/>
              <a:t>10/21/2013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6DEAD-9424-4141-9450-BB6CFC25951D}" type="datetime1">
              <a:rPr lang="en-US" smtClean="0"/>
              <a:pPr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7AD47-671F-4135-B915-F53C3C7B1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imgres?imgurl=http://qcpages.qc.edu/Philo/IMAGES/Q-logo1.gif&amp;imgrefurl=http://qcpages.qc.edu/Philo/&amp;h=105&amp;w=125&amp;sz=2&amp;tbnid=vdd115mukxHDvM:&amp;tbnh=76&amp;tbnw=90&amp;prev=/images?q=Queens+college+logo&amp;zoom=1&amp;q=Queens+college+logo&amp;usg=__XThpvnnd-BV8-sSc59x07e1hK_E=&amp;sa=X&amp;ei=D2mmTIbbBMXflgep5KQZ&amp;ved=0CCAQ9QEwAw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jpeg"/><Relationship Id="rId5" Type="http://schemas.openxmlformats.org/officeDocument/2006/relationships/image" Target="../media/image3.emf"/><Relationship Id="rId4" Type="http://schemas.openxmlformats.org/officeDocument/2006/relationships/oleObject" Target="../embeddings/Microsoft_Office_Excel_97-2003_Worksheet1.xls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 bwMode="auto">
          <a:xfrm>
            <a:off x="1295400" y="685800"/>
            <a:ext cx="7467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defRPr/>
            </a:pPr>
            <a:endParaRPr lang="en-US" sz="4000" dirty="0"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26628" name="TextBox 8"/>
          <p:cNvSpPr txBox="1">
            <a:spLocks noChangeArrowheads="1"/>
          </p:cNvSpPr>
          <p:nvPr/>
        </p:nvSpPr>
        <p:spPr bwMode="auto">
          <a:xfrm>
            <a:off x="2971800" y="5486400"/>
            <a:ext cx="3429000" cy="623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1200" b="1" dirty="0" smtClean="0"/>
              <a:t>Steve </a:t>
            </a:r>
            <a:r>
              <a:rPr lang="en-US" sz="1200" b="1" dirty="0" smtClean="0"/>
              <a:t>Onufrey</a:t>
            </a:r>
            <a:endParaRPr lang="en-US" sz="1200" b="1" dirty="0"/>
          </a:p>
          <a:p>
            <a:pPr algn="ctr" eaLnBrk="1" hangingPunct="1"/>
            <a:r>
              <a:rPr lang="en-US" sz="1200" b="1" dirty="0"/>
              <a:t>iNovum,  </a:t>
            </a:r>
            <a:r>
              <a:rPr lang="en-US" sz="1200" b="1" dirty="0" smtClean="0"/>
              <a:t>LLC.</a:t>
            </a:r>
            <a:endParaRPr lang="en-US" sz="1200" b="1" dirty="0"/>
          </a:p>
          <a:p>
            <a:pPr algn="ctr" eaLnBrk="1" hangingPunct="1"/>
            <a:r>
              <a:rPr lang="en-US" sz="1050" b="1" dirty="0"/>
              <a:t> </a:t>
            </a:r>
          </a:p>
        </p:txBody>
      </p:sp>
      <p:sp>
        <p:nvSpPr>
          <p:cNvPr id="26629" name="AutoShape 10" descr="9k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4143375" y="3067050"/>
            <a:ext cx="85725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26630" name="AutoShape 12" descr="9k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52400" y="2819400"/>
            <a:ext cx="8839200" cy="1905000"/>
          </a:xfrm>
          <a:prstGeom prst="rect">
            <a:avLst/>
          </a:prstGeom>
          <a:noFill/>
          <a:ln w="57150">
            <a:solidFill>
              <a:srgbClr val="7030A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 cap="all" dirty="0" smtClean="0">
                <a:solidFill>
                  <a:srgbClr val="7030A0"/>
                </a:solidFill>
              </a:rPr>
              <a:t>Creating </a:t>
            </a:r>
            <a:r>
              <a:rPr lang="en-US" sz="2800" b="1" cap="all" dirty="0" smtClean="0">
                <a:solidFill>
                  <a:srgbClr val="7030A0"/>
                </a:solidFill>
              </a:rPr>
              <a:t>a project in ideamap.net</a:t>
            </a:r>
            <a:endParaRPr lang="en-US" sz="2800" b="1" cap="all" dirty="0">
              <a:solidFill>
                <a:srgbClr val="7030A0"/>
              </a:solidFill>
            </a:endParaRPr>
          </a:p>
        </p:txBody>
      </p:sp>
      <p:sp>
        <p:nvSpPr>
          <p:cNvPr id="26632" name="Text Box 14"/>
          <p:cNvSpPr txBox="1">
            <a:spLocks noChangeArrowheads="1"/>
          </p:cNvSpPr>
          <p:nvPr/>
        </p:nvSpPr>
        <p:spPr bwMode="auto">
          <a:xfrm>
            <a:off x="1828800" y="2209800"/>
            <a:ext cx="3276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2018879" y="1431668"/>
            <a:ext cx="4801444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Mathematical Institute</a:t>
            </a: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/>
            </a:r>
            <a:b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of the Serbian Academy of Sciences and Arts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 descr="Misanu logo.gif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886200" y="304800"/>
            <a:ext cx="1123950" cy="10763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 smtClean="0">
                <a:solidFill>
                  <a:srgbClr val="007DC3"/>
                </a:solidFill>
              </a:rPr>
              <a:t>Agenda</a:t>
            </a:r>
            <a:endParaRPr lang="en-US" b="1" dirty="0">
              <a:solidFill>
                <a:srgbClr val="007DC3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663000"/>
            <a:ext cx="85344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endParaRPr lang="en-US" sz="2000" dirty="0" smtClean="0"/>
          </a:p>
          <a:p>
            <a:pPr>
              <a:lnSpc>
                <a:spcPct val="200000"/>
              </a:lnSpc>
            </a:pPr>
            <a:r>
              <a:rPr lang="en-US" sz="2800" dirty="0" smtClean="0"/>
              <a:t>1 Addressable Minds Flow – how it’s done</a:t>
            </a:r>
          </a:p>
          <a:p>
            <a:pPr>
              <a:lnSpc>
                <a:spcPct val="200000"/>
              </a:lnSpc>
            </a:pPr>
            <a:r>
              <a:rPr lang="en-US" sz="2800" dirty="0" smtClean="0"/>
              <a:t>2 Creating a New project in Ideamap.net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/>
              <a:t> New Project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/>
              <a:t> Ratings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/>
              <a:t> Elements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/>
              <a:t> Demographics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/>
              <a:t> Setup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 idx="4294967295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sz="3200" smtClean="0">
                <a:solidFill>
                  <a:schemeClr val="accent2"/>
                </a:solidFill>
              </a:rPr>
              <a:t>Create Addressable Minds messaging for potential students</a:t>
            </a:r>
          </a:p>
        </p:txBody>
      </p:sp>
      <p:sp>
        <p:nvSpPr>
          <p:cNvPr id="1028" name="Slide Number Placeholder 3"/>
          <p:cNvSpPr txBox="1">
            <a:spLocks noGrp="1"/>
          </p:cNvSpPr>
          <p:nvPr/>
        </p:nvSpPr>
        <p:spPr bwMode="auto">
          <a:xfrm>
            <a:off x="6858000" y="6356350"/>
            <a:ext cx="1828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EBE5BD07-9E7F-49B2-9602-E2DD55960AAA}" type="slidenum">
              <a:rPr lang="en-US" sz="1100"/>
              <a:pPr algn="r"/>
              <a:t>3</a:t>
            </a:fld>
            <a:endParaRPr lang="en-US" sz="1100"/>
          </a:p>
        </p:txBody>
      </p:sp>
      <p:sp>
        <p:nvSpPr>
          <p:cNvPr id="6" name="Cloud"/>
          <p:cNvSpPr>
            <a:spLocks noChangeAspect="1" noEditPoints="1" noChangeArrowheads="1"/>
          </p:cNvSpPr>
          <p:nvPr/>
        </p:nvSpPr>
        <p:spPr bwMode="auto">
          <a:xfrm>
            <a:off x="3276600" y="3040063"/>
            <a:ext cx="2286000" cy="1531937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 eaLnBrk="0" hangingPunct="0">
              <a:buClr>
                <a:srgbClr val="008000"/>
              </a:buClr>
              <a:buSzPct val="100000"/>
              <a:defRPr/>
            </a:pPr>
            <a:endParaRPr lang="en-US" b="1" i="1">
              <a:latin typeface="Times New Roman" pitchFamily="18" charset="0"/>
              <a:cs typeface="+mn-cs"/>
            </a:endParaRPr>
          </a:p>
        </p:txBody>
      </p:sp>
      <p:sp>
        <p:nvSpPr>
          <p:cNvPr id="1030" name="AutoShape 3"/>
          <p:cNvSpPr>
            <a:spLocks noChangeArrowheads="1"/>
          </p:cNvSpPr>
          <p:nvPr/>
        </p:nvSpPr>
        <p:spPr bwMode="gray">
          <a:xfrm>
            <a:off x="3962400" y="2590800"/>
            <a:ext cx="908050" cy="457200"/>
          </a:xfrm>
          <a:prstGeom prst="downArrow">
            <a:avLst>
              <a:gd name="adj1" fmla="val 50000"/>
              <a:gd name="adj2" fmla="val 46343"/>
            </a:avLst>
          </a:prstGeom>
          <a:solidFill>
            <a:schemeClr val="accent2"/>
          </a:solidFill>
          <a:ln w="19050">
            <a:solidFill>
              <a:schemeClr val="accent2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 eaLnBrk="0" hangingPunct="0">
              <a:buClr>
                <a:srgbClr val="008000"/>
              </a:buClr>
              <a:buSzPct val="100000"/>
            </a:pPr>
            <a:endParaRPr lang="en-US" b="1" i="1">
              <a:latin typeface="Times New Roman" pitchFamily="18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905000" y="2251075"/>
            <a:ext cx="4953000" cy="3413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912813" indent="-227013" algn="ctr"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buSzPct val="100000"/>
              <a:defRPr/>
            </a:pPr>
            <a:r>
              <a:rPr lang="en-US" b="1" i="1" dirty="0">
                <a:latin typeface="+mn-lt"/>
                <a:cs typeface="+mn-cs"/>
              </a:rPr>
              <a:t>DEVELOP SURVEY  QUESTIONS</a:t>
            </a:r>
          </a:p>
        </p:txBody>
      </p:sp>
      <p:sp>
        <p:nvSpPr>
          <p:cNvPr id="1032" name="Text Box 7"/>
          <p:cNvSpPr txBox="1">
            <a:spLocks noChangeArrowheads="1"/>
          </p:cNvSpPr>
          <p:nvPr/>
        </p:nvSpPr>
        <p:spPr bwMode="auto">
          <a:xfrm>
            <a:off x="6400800" y="4355068"/>
            <a:ext cx="289560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912813" indent="-227013" algn="ctr"/>
            <a:r>
              <a:rPr lang="en-US" b="1" dirty="0" smtClean="0"/>
              <a:t>Potential Students</a:t>
            </a:r>
            <a:endParaRPr lang="en-US" b="1" dirty="0"/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914400" y="5145088"/>
            <a:ext cx="7162800" cy="341312"/>
          </a:xfrm>
          <a:prstGeom prst="rect">
            <a:avLst/>
          </a:prstGeom>
          <a:noFill/>
          <a:ln w="9525" algn="ctr">
            <a:solidFill>
              <a:schemeClr val="accent6">
                <a:lumMod val="75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912813" indent="-227013" algn="ctr"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buSzPct val="100000"/>
              <a:defRPr/>
            </a:pPr>
            <a:r>
              <a:rPr lang="en-US" b="1" i="1" dirty="0">
                <a:cs typeface="+mn-cs"/>
              </a:rPr>
              <a:t>ANALYZED SURVEY RESULTS → Addressable Minds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2971800" y="3462338"/>
            <a:ext cx="2819400" cy="7286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912813" indent="-227013"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buSzPct val="100000"/>
              <a:defRPr/>
            </a:pPr>
            <a:r>
              <a:rPr lang="en-US" b="1" i="1" dirty="0">
                <a:latin typeface="+mn-lt"/>
                <a:cs typeface="+mn-cs"/>
              </a:rPr>
              <a:t> INTERNET</a:t>
            </a:r>
          </a:p>
          <a:p>
            <a:pPr marL="912813" indent="-227013"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buSzPct val="100000"/>
              <a:defRPr/>
            </a:pPr>
            <a:r>
              <a:rPr lang="en-US" b="1" i="1" dirty="0">
                <a:latin typeface="+mn-lt"/>
                <a:cs typeface="+mn-cs"/>
              </a:rPr>
              <a:t>  IdeaMap™</a:t>
            </a:r>
          </a:p>
        </p:txBody>
      </p:sp>
      <p:sp>
        <p:nvSpPr>
          <p:cNvPr id="1035" name="AutoShape 13"/>
          <p:cNvSpPr>
            <a:spLocks noChangeArrowheads="1"/>
          </p:cNvSpPr>
          <p:nvPr/>
        </p:nvSpPr>
        <p:spPr bwMode="auto">
          <a:xfrm>
            <a:off x="5715000" y="3552825"/>
            <a:ext cx="1443038" cy="561975"/>
          </a:xfrm>
          <a:prstGeom prst="leftRightArrow">
            <a:avLst>
              <a:gd name="adj1" fmla="val 50000"/>
              <a:gd name="adj2" fmla="val 51356"/>
            </a:avLst>
          </a:prstGeom>
          <a:solidFill>
            <a:schemeClr val="accent2"/>
          </a:solidFill>
          <a:ln w="9525" algn="ctr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buClr>
                <a:srgbClr val="008000"/>
              </a:buClr>
              <a:buSzPct val="100000"/>
            </a:pPr>
            <a:endParaRPr lang="en-US" b="1" i="1">
              <a:latin typeface="Times New Roman" pitchFamily="18" charset="0"/>
            </a:endParaRPr>
          </a:p>
        </p:txBody>
      </p:sp>
      <p:sp>
        <p:nvSpPr>
          <p:cNvPr id="1036" name="AutoShape 14"/>
          <p:cNvSpPr>
            <a:spLocks noChangeArrowheads="1"/>
          </p:cNvSpPr>
          <p:nvPr/>
        </p:nvSpPr>
        <p:spPr bwMode="gray">
          <a:xfrm>
            <a:off x="4044950" y="4648200"/>
            <a:ext cx="908050" cy="457200"/>
          </a:xfrm>
          <a:prstGeom prst="downArrow">
            <a:avLst>
              <a:gd name="adj1" fmla="val 50000"/>
              <a:gd name="adj2" fmla="val 46343"/>
            </a:avLst>
          </a:prstGeom>
          <a:solidFill>
            <a:schemeClr val="accent2"/>
          </a:solidFill>
          <a:ln w="19050">
            <a:solidFill>
              <a:schemeClr val="accent2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 eaLnBrk="0" hangingPunct="0">
              <a:buClr>
                <a:srgbClr val="008000"/>
              </a:buClr>
              <a:buSzPct val="100000"/>
            </a:pPr>
            <a:endParaRPr lang="en-US" b="1" i="1">
              <a:latin typeface="Times New Roman" pitchFamily="18" charset="0"/>
            </a:endParaRPr>
          </a:p>
        </p:txBody>
      </p:sp>
      <p:sp>
        <p:nvSpPr>
          <p:cNvPr id="1037" name="TextBox 24"/>
          <p:cNvSpPr txBox="1">
            <a:spLocks noChangeArrowheads="1"/>
          </p:cNvSpPr>
          <p:nvPr/>
        </p:nvSpPr>
        <p:spPr bwMode="auto">
          <a:xfrm>
            <a:off x="2057400" y="3733800"/>
            <a:ext cx="914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buClr>
                <a:srgbClr val="008000"/>
              </a:buClr>
              <a:buSzPct val="100000"/>
            </a:pPr>
            <a:r>
              <a:rPr lang="en-US" sz="1200" b="1">
                <a:solidFill>
                  <a:schemeClr val="bg1"/>
                </a:solidFill>
              </a:rPr>
              <a:t>SUY</a:t>
            </a:r>
          </a:p>
        </p:txBody>
      </p:sp>
      <p:sp>
        <p:nvSpPr>
          <p:cNvPr id="26" name="Rectangle 25"/>
          <p:cNvSpPr/>
          <p:nvPr/>
        </p:nvSpPr>
        <p:spPr bwMode="auto">
          <a:xfrm>
            <a:off x="6042025" y="3686175"/>
            <a:ext cx="815975" cy="2762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>
              <a:buClr>
                <a:srgbClr val="008000"/>
              </a:buClr>
              <a:buSzPct val="100000"/>
              <a:defRPr/>
            </a:pPr>
            <a:r>
              <a:rPr lang="en-US" sz="1200" b="1" dirty="0">
                <a:solidFill>
                  <a:schemeClr val="bg1"/>
                </a:solidFill>
                <a:latin typeface="+mn-lt"/>
                <a:cs typeface="+mn-cs"/>
              </a:rPr>
              <a:t>SURVEY</a:t>
            </a:r>
          </a:p>
        </p:txBody>
      </p:sp>
      <p:sp>
        <p:nvSpPr>
          <p:cNvPr id="1039" name="AutoShape 3"/>
          <p:cNvSpPr>
            <a:spLocks noChangeArrowheads="1"/>
          </p:cNvSpPr>
          <p:nvPr/>
        </p:nvSpPr>
        <p:spPr bwMode="gray">
          <a:xfrm>
            <a:off x="3962400" y="1676400"/>
            <a:ext cx="908050" cy="609600"/>
          </a:xfrm>
          <a:prstGeom prst="downArrow">
            <a:avLst>
              <a:gd name="adj1" fmla="val 50000"/>
              <a:gd name="adj2" fmla="val 46343"/>
            </a:avLst>
          </a:prstGeom>
          <a:solidFill>
            <a:schemeClr val="accent2"/>
          </a:solidFill>
          <a:ln w="19050">
            <a:solidFill>
              <a:schemeClr val="accent2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 eaLnBrk="0" hangingPunct="0">
              <a:buClr>
                <a:srgbClr val="008000"/>
              </a:buClr>
              <a:buSzPct val="100000"/>
            </a:pPr>
            <a:endParaRPr lang="en-US" b="1" i="1">
              <a:latin typeface="Times New Roman" pitchFamily="18" charset="0"/>
            </a:endParaRPr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2057400" y="1371600"/>
            <a:ext cx="4267200" cy="3413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912813" indent="-227013" algn="ctr"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buSzPct val="100000"/>
              <a:defRPr/>
            </a:pPr>
            <a:r>
              <a:rPr lang="en-US" b="1" i="1" dirty="0">
                <a:latin typeface="+mn-lt"/>
                <a:cs typeface="+mn-cs"/>
              </a:rPr>
              <a:t>IDENTIFY  TARGET MARKET</a:t>
            </a: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914400" y="5486400"/>
            <a:ext cx="6934200" cy="982663"/>
            <a:chOff x="838200" y="5486400"/>
            <a:chExt cx="6934200" cy="982841"/>
          </a:xfrm>
        </p:grpSpPr>
        <p:graphicFrame>
          <p:nvGraphicFramePr>
            <p:cNvPr id="1026" name="Object 2"/>
            <p:cNvGraphicFramePr>
              <a:graphicFrameLocks noChangeAspect="1"/>
            </p:cNvGraphicFramePr>
            <p:nvPr/>
          </p:nvGraphicFramePr>
          <p:xfrm>
            <a:off x="1981200" y="5715000"/>
            <a:ext cx="847725" cy="609600"/>
          </p:xfrm>
          <a:graphic>
            <a:graphicData uri="http://schemas.openxmlformats.org/presentationml/2006/ole">
              <p:oleObj spid="_x0000_s1026" name="Worksheet" r:id="rId4" imgW="9204960" imgH="6621780" progId="Excel.Sheet.8">
                <p:embed/>
              </p:oleObj>
            </a:graphicData>
          </a:graphic>
        </p:graphicFrame>
        <p:pic>
          <p:nvPicPr>
            <p:cNvPr id="1047" name="Picture 11" descr="Typing Screen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553200" y="5791200"/>
              <a:ext cx="990600" cy="62071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</p:spPr>
        </p:pic>
        <p:sp>
          <p:nvSpPr>
            <p:cNvPr id="1048" name="Text Box 8"/>
            <p:cNvSpPr txBox="1">
              <a:spLocks noChangeArrowheads="1"/>
            </p:cNvSpPr>
            <p:nvPr/>
          </p:nvSpPr>
          <p:spPr bwMode="auto">
            <a:xfrm>
              <a:off x="838200" y="5486400"/>
              <a:ext cx="2667000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912813" indent="-227013">
                <a:lnSpc>
                  <a:spcPct val="90000"/>
                </a:lnSpc>
                <a:spcBef>
                  <a:spcPct val="50000"/>
                </a:spcBef>
                <a:buClr>
                  <a:srgbClr val="008000"/>
                </a:buClr>
                <a:buSzPct val="100000"/>
              </a:pPr>
              <a:r>
                <a:rPr lang="en-US" sz="1100" b="1" i="1"/>
                <a:t>MARKET SEGMENTATION</a:t>
              </a:r>
            </a:p>
          </p:txBody>
        </p:sp>
        <p:sp>
          <p:nvSpPr>
            <p:cNvPr id="1049" name="Text Box 8"/>
            <p:cNvSpPr txBox="1">
              <a:spLocks noChangeArrowheads="1"/>
            </p:cNvSpPr>
            <p:nvPr/>
          </p:nvSpPr>
          <p:spPr bwMode="auto">
            <a:xfrm>
              <a:off x="5715000" y="5486400"/>
              <a:ext cx="2057400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912813" indent="-227013">
                <a:lnSpc>
                  <a:spcPct val="90000"/>
                </a:lnSpc>
                <a:spcBef>
                  <a:spcPct val="50000"/>
                </a:spcBef>
                <a:buClr>
                  <a:srgbClr val="008000"/>
                </a:buClr>
                <a:buSzPct val="100000"/>
              </a:pPr>
              <a:r>
                <a:rPr lang="en-US" sz="1100" b="1" i="1"/>
                <a:t>TYPING ENGINE</a:t>
              </a:r>
            </a:p>
          </p:txBody>
        </p:sp>
        <p:sp>
          <p:nvSpPr>
            <p:cNvPr id="1050" name="Text Box 8"/>
            <p:cNvSpPr txBox="1">
              <a:spLocks noChangeArrowheads="1"/>
            </p:cNvSpPr>
            <p:nvPr/>
          </p:nvSpPr>
          <p:spPr bwMode="auto">
            <a:xfrm>
              <a:off x="3200400" y="5498235"/>
              <a:ext cx="2667000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912813" indent="-227013">
                <a:lnSpc>
                  <a:spcPct val="90000"/>
                </a:lnSpc>
                <a:spcBef>
                  <a:spcPct val="50000"/>
                </a:spcBef>
                <a:buClr>
                  <a:srgbClr val="008000"/>
                </a:buClr>
                <a:buSzPct val="100000"/>
              </a:pPr>
              <a:r>
                <a:rPr lang="en-US" sz="1100" b="1" i="1"/>
                <a:t>MARKETING PHRASES</a:t>
              </a:r>
            </a:p>
          </p:txBody>
        </p:sp>
        <p:pic>
          <p:nvPicPr>
            <p:cNvPr id="1051" name="Picture 15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177145" y="5701145"/>
              <a:ext cx="1178002" cy="7680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1"/>
          <p:cNvGrpSpPr>
            <a:grpSpLocks/>
          </p:cNvGrpSpPr>
          <p:nvPr/>
        </p:nvGrpSpPr>
        <p:grpSpPr bwMode="auto">
          <a:xfrm>
            <a:off x="230188" y="1066800"/>
            <a:ext cx="8683625" cy="73025"/>
            <a:chOff x="0" y="0"/>
            <a:chExt cx="5470" cy="46"/>
          </a:xfrm>
        </p:grpSpPr>
        <p:sp>
          <p:nvSpPr>
            <p:cNvPr id="1045" name="Rectangle 2"/>
            <p:cNvSpPr>
              <a:spLocks/>
            </p:cNvSpPr>
            <p:nvPr/>
          </p:nvSpPr>
          <p:spPr bwMode="auto">
            <a:xfrm>
              <a:off x="0" y="0"/>
              <a:ext cx="5470" cy="46"/>
            </a:xfrm>
            <a:prstGeom prst="rect">
              <a:avLst/>
            </a:prstGeom>
            <a:solidFill>
              <a:srgbClr val="262699"/>
            </a:solidFill>
            <a:ln w="12700">
              <a:solidFill>
                <a:srgbClr val="7878DE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0" hangingPunct="0"/>
              <a:endParaRPr lang="en-US"/>
            </a:p>
          </p:txBody>
        </p:sp>
        <p:sp>
          <p:nvSpPr>
            <p:cNvPr id="1046" name="Rectangle 3"/>
            <p:cNvSpPr>
              <a:spLocks/>
            </p:cNvSpPr>
            <p:nvPr/>
          </p:nvSpPr>
          <p:spPr bwMode="auto">
            <a:xfrm>
              <a:off x="0" y="0"/>
              <a:ext cx="5470" cy="4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US"/>
            </a:p>
          </p:txBody>
        </p:sp>
      </p:grpSp>
      <p:pic>
        <p:nvPicPr>
          <p:cNvPr id="1043" name="Picture 5"/>
          <p:cNvPicPr>
            <a:picLocks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696200" y="533400"/>
            <a:ext cx="1003300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044" name="Picture 3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15200" y="3179762"/>
            <a:ext cx="1676400" cy="1163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2400" y="76200"/>
            <a:ext cx="89154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 smtClean="0">
                <a:solidFill>
                  <a:srgbClr val="007DC3"/>
                </a:solidFill>
              </a:rPr>
              <a:t>Ideamap.net – Creating a New Project</a:t>
            </a:r>
            <a:endParaRPr lang="en-US" sz="3200" b="1" dirty="0">
              <a:solidFill>
                <a:srgbClr val="007DC3"/>
              </a:solidFill>
            </a:endParaRPr>
          </a:p>
        </p:txBody>
      </p:sp>
      <p:sp>
        <p:nvSpPr>
          <p:cNvPr id="39" name="Slide Number Placeholder 3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857250"/>
            <a:ext cx="7696200" cy="554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9" name="Straight Arrow Connector 8"/>
          <p:cNvCxnSpPr/>
          <p:nvPr/>
        </p:nvCxnSpPr>
        <p:spPr>
          <a:xfrm>
            <a:off x="1066800" y="457200"/>
            <a:ext cx="992188" cy="9144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0800000">
            <a:off x="3581400" y="5334000"/>
            <a:ext cx="1143000" cy="6858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8" idx="1"/>
          </p:cNvCxnSpPr>
          <p:nvPr/>
        </p:nvCxnSpPr>
        <p:spPr>
          <a:xfrm rot="10800000">
            <a:off x="4267200" y="1524000"/>
            <a:ext cx="990600" cy="56641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5257800" y="1828800"/>
            <a:ext cx="838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Help</a:t>
            </a:r>
          </a:p>
          <a:p>
            <a:pPr algn="ctr"/>
            <a:endParaRPr lang="en-US" sz="1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2400" y="76200"/>
            <a:ext cx="89154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 smtClean="0">
                <a:solidFill>
                  <a:srgbClr val="007DC3"/>
                </a:solidFill>
              </a:rPr>
              <a:t>Ideamap.net – Creating Rating Questions</a:t>
            </a:r>
            <a:endParaRPr lang="en-US" sz="3200" b="1" dirty="0">
              <a:solidFill>
                <a:srgbClr val="007DC3"/>
              </a:solidFill>
            </a:endParaRPr>
          </a:p>
        </p:txBody>
      </p:sp>
      <p:sp>
        <p:nvSpPr>
          <p:cNvPr id="39" name="Slide Number Placeholder 3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685800"/>
            <a:ext cx="7620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7" name="Straight Arrow Connector 6"/>
          <p:cNvCxnSpPr/>
          <p:nvPr/>
        </p:nvCxnSpPr>
        <p:spPr>
          <a:xfrm flipV="1">
            <a:off x="228600" y="1828800"/>
            <a:ext cx="1143000" cy="3810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0800000">
            <a:off x="4343400" y="5638800"/>
            <a:ext cx="1066800" cy="609599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2400" y="76200"/>
            <a:ext cx="89154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 smtClean="0">
                <a:solidFill>
                  <a:srgbClr val="007DC3"/>
                </a:solidFill>
              </a:rPr>
              <a:t>Ideamap.net – Creating Elements</a:t>
            </a:r>
            <a:endParaRPr lang="en-US" sz="3200" b="1" dirty="0">
              <a:solidFill>
                <a:srgbClr val="007DC3"/>
              </a:solidFill>
            </a:endParaRPr>
          </a:p>
        </p:txBody>
      </p:sp>
      <p:sp>
        <p:nvSpPr>
          <p:cNvPr id="39" name="Slide Number Placeholder 3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762000"/>
            <a:ext cx="7543800" cy="56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8" name="Straight Arrow Connector 7"/>
          <p:cNvCxnSpPr/>
          <p:nvPr/>
        </p:nvCxnSpPr>
        <p:spPr>
          <a:xfrm flipV="1">
            <a:off x="609600" y="1600200"/>
            <a:ext cx="1219200" cy="3810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0800000">
            <a:off x="3352800" y="6019800"/>
            <a:ext cx="1066800" cy="609599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2400" y="76200"/>
            <a:ext cx="89154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 smtClean="0">
                <a:solidFill>
                  <a:srgbClr val="007DC3"/>
                </a:solidFill>
              </a:rPr>
              <a:t>Ideamap.net – Creating Demographic Questions</a:t>
            </a:r>
            <a:endParaRPr lang="en-US" sz="3200" b="1" dirty="0">
              <a:solidFill>
                <a:srgbClr val="007DC3"/>
              </a:solidFill>
            </a:endParaRPr>
          </a:p>
        </p:txBody>
      </p:sp>
      <p:sp>
        <p:nvSpPr>
          <p:cNvPr id="39" name="Slide Number Placeholder 3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742950"/>
            <a:ext cx="7696200" cy="577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7" name="Straight Arrow Connector 6"/>
          <p:cNvCxnSpPr/>
          <p:nvPr/>
        </p:nvCxnSpPr>
        <p:spPr>
          <a:xfrm flipV="1">
            <a:off x="1600200" y="1676400"/>
            <a:ext cx="1066800" cy="4572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0800000">
            <a:off x="4953001" y="4952999"/>
            <a:ext cx="1143000" cy="5334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0800000">
            <a:off x="3581400" y="6172199"/>
            <a:ext cx="1143000" cy="5334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5486400" y="2087195"/>
            <a:ext cx="2057400" cy="1554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b="1" u="sng" dirty="0" smtClean="0"/>
              <a:t>Question Types</a:t>
            </a:r>
            <a:r>
              <a:rPr lang="en-US" b="1" dirty="0" smtClean="0"/>
              <a:t>:</a:t>
            </a:r>
          </a:p>
          <a:p>
            <a:pPr algn="ctr"/>
            <a:endParaRPr lang="en-US" sz="400" b="1" dirty="0" smtClean="0"/>
          </a:p>
          <a:p>
            <a:pPr algn="ctr"/>
            <a:r>
              <a:rPr lang="en-US" b="1" dirty="0" smtClean="0"/>
              <a:t>Single selection</a:t>
            </a:r>
          </a:p>
          <a:p>
            <a:pPr algn="ctr"/>
            <a:r>
              <a:rPr lang="en-US" b="1" dirty="0" smtClean="0"/>
              <a:t>Multiple selection</a:t>
            </a:r>
          </a:p>
          <a:p>
            <a:pPr algn="ctr"/>
            <a:r>
              <a:rPr lang="en-US" b="1" dirty="0" smtClean="0"/>
              <a:t>Open ended </a:t>
            </a:r>
          </a:p>
          <a:p>
            <a:pPr algn="ctr"/>
            <a:endParaRPr lang="en-US" b="1" dirty="0"/>
          </a:p>
        </p:txBody>
      </p:sp>
      <p:cxnSp>
        <p:nvCxnSpPr>
          <p:cNvPr id="18" name="Straight Arrow Connector 17"/>
          <p:cNvCxnSpPr/>
          <p:nvPr/>
        </p:nvCxnSpPr>
        <p:spPr>
          <a:xfrm rot="10800000">
            <a:off x="4267200" y="2817811"/>
            <a:ext cx="1143000" cy="1588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2400" y="76200"/>
            <a:ext cx="89154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 smtClean="0">
                <a:solidFill>
                  <a:srgbClr val="007DC3"/>
                </a:solidFill>
              </a:rPr>
              <a:t>Ideamap.net – Creating Welcome Screen</a:t>
            </a:r>
            <a:endParaRPr lang="en-US" sz="3200" b="1" dirty="0">
              <a:solidFill>
                <a:srgbClr val="007DC3"/>
              </a:solidFill>
            </a:endParaRPr>
          </a:p>
        </p:txBody>
      </p:sp>
      <p:sp>
        <p:nvSpPr>
          <p:cNvPr id="39" name="Slide Number Placeholder 3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7AD47-671F-4135-B915-F53C3C7B1108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685800"/>
            <a:ext cx="7696200" cy="577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1" name="Straight Arrow Connector 10"/>
          <p:cNvCxnSpPr/>
          <p:nvPr/>
        </p:nvCxnSpPr>
        <p:spPr>
          <a:xfrm flipV="1">
            <a:off x="3048000" y="1828800"/>
            <a:ext cx="1066800" cy="4572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152400" y="3200400"/>
            <a:ext cx="838200" cy="4572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6200000" flipV="1">
            <a:off x="5867400" y="1981200"/>
            <a:ext cx="838200" cy="5334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6172200" y="2743200"/>
            <a:ext cx="2057400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Project Preview Button</a:t>
            </a:r>
          </a:p>
          <a:p>
            <a:pPr algn="ctr"/>
            <a:endParaRPr lang="en-US" sz="1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1469</TotalTime>
  <Words>128</Words>
  <Application>Microsoft Office PowerPoint</Application>
  <PresentationFormat>On-screen Show (4:3)</PresentationFormat>
  <Paragraphs>53</Paragraphs>
  <Slides>8</Slides>
  <Notes>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Office Theme</vt:lpstr>
      <vt:lpstr>Worksheet</vt:lpstr>
      <vt:lpstr>Slide 1</vt:lpstr>
      <vt:lpstr>Slide 2</vt:lpstr>
      <vt:lpstr>Create Addressable Minds messaging for potential students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Create Addressable Minds messaging for potential students</dc:title>
  <dc:creator>Shternberg</dc:creator>
  <cp:lastModifiedBy>Steve Onufrey</cp:lastModifiedBy>
  <cp:revision>126</cp:revision>
  <dcterms:created xsi:type="dcterms:W3CDTF">2011-03-03T16:38:14Z</dcterms:created>
  <dcterms:modified xsi:type="dcterms:W3CDTF">2013-10-21T23:06:16Z</dcterms:modified>
</cp:coreProperties>
</file>